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256" r:id="rId5"/>
    <p:sldId id="277" r:id="rId6"/>
    <p:sldId id="261" r:id="rId7"/>
    <p:sldId id="294" r:id="rId8"/>
    <p:sldId id="262" r:id="rId9"/>
    <p:sldId id="289" r:id="rId10"/>
    <p:sldId id="264" r:id="rId11"/>
    <p:sldId id="258" r:id="rId12"/>
    <p:sldId id="278" r:id="rId13"/>
    <p:sldId id="266" r:id="rId14"/>
    <p:sldId id="292" r:id="rId15"/>
    <p:sldId id="296" r:id="rId16"/>
    <p:sldId id="295" r:id="rId17"/>
    <p:sldId id="297" r:id="rId18"/>
    <p:sldId id="298"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9/29/2022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Sizes</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Sizes</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Sizes</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2022</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Sizes</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2022</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Sizes</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Sizes</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Sizes</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Sizes</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2022</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Sizes</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2022</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Sizes</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Sizes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833161"/>
          </a:xfrm>
        </p:spPr>
        <p:txBody>
          <a:bodyPr/>
          <a:lstStyle/>
          <a:p>
            <a:r>
              <a:rPr lang="en-US" dirty="0"/>
              <a:t>And why they matter? – (Physics)</a:t>
            </a:r>
          </a:p>
          <a:p>
            <a:r>
              <a:rPr lang="en-US" dirty="0"/>
              <a:t>Muhammad Arsalan</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CALCULATE AREA</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dirty="0"/>
              <a:t>Diameter</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ZA" dirty="0"/>
              <a:t>62 Picometers</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3011154" cy="823912"/>
          </a:xfrm>
        </p:spPr>
        <p:txBody>
          <a:bodyPr vert="horz" lIns="91440" tIns="45720" rIns="91440" bIns="45720" rtlCol="0" anchor="b">
            <a:normAutofit/>
          </a:bodyPr>
          <a:lstStyle/>
          <a:p>
            <a:r>
              <a:rPr lang="en-ZA" dirty="0"/>
              <a:t>Answer (In Meters)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3.90 x 10</a:t>
            </a:r>
            <a:r>
              <a:rPr lang="en-ZA" baseline="30000" noProof="1"/>
              <a:t>-10 </a:t>
            </a:r>
            <a:r>
              <a:rPr lang="en-ZA" noProof="1"/>
              <a:t>Meters</a:t>
            </a:r>
            <a:endParaRPr lang="en-US" baseline="30000"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2022</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Sizes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16" name="Picture 2">
            <a:extLst>
              <a:ext uri="{FF2B5EF4-FFF2-40B4-BE49-F238E27FC236}">
                <a16:creationId xmlns:a16="http://schemas.microsoft.com/office/drawing/2014/main" id="{5FDEC00A-B1A0-9D52-43A9-DC1E331E0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1" y="1932416"/>
            <a:ext cx="3637544" cy="32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78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9" presetClass="emph" presetSubtype="0" fill="hold" grpId="1" nodeType="afterEffect">
                                  <p:stCondLst>
                                    <p:cond delay="0"/>
                                  </p:stCondLst>
                                  <p:childTnLst>
                                    <p:animClr clrSpc="rgb" dir="cw">
                                      <p:cBhvr override="childStyle">
                                        <p:cTn id="10" dur="500" fill="hold"/>
                                        <p:tgtEl>
                                          <p:spTgt spid="8">
                                            <p:txEl>
                                              <p:pRg st="0" end="0"/>
                                            </p:txEl>
                                          </p:spTgt>
                                        </p:tgtEl>
                                        <p:attrNameLst>
                                          <p:attrName>style.color</p:attrName>
                                        </p:attrNameLst>
                                      </p:cBhvr>
                                      <p:to>
                                        <a:srgbClr val="00B050"/>
                                      </p:to>
                                    </p:animClr>
                                    <p:animClr clrSpc="rgb" dir="cw">
                                      <p:cBhvr>
                                        <p:cTn id="11" dur="500" fill="hold"/>
                                        <p:tgtEl>
                                          <p:spTgt spid="8">
                                            <p:txEl>
                                              <p:pRg st="0" end="0"/>
                                            </p:txEl>
                                          </p:spTgt>
                                        </p:tgtEl>
                                        <p:attrNameLst>
                                          <p:attrName>fillcolor</p:attrName>
                                        </p:attrNameLst>
                                      </p:cBhvr>
                                      <p:to>
                                        <a:srgbClr val="00B050"/>
                                      </p:to>
                                    </p:animClr>
                                    <p:set>
                                      <p:cBhvr>
                                        <p:cTn id="12" dur="500" fill="hold"/>
                                        <p:tgtEl>
                                          <p:spTgt spid="8">
                                            <p:txEl>
                                              <p:pRg st="0" end="0"/>
                                            </p:txEl>
                                          </p:spTgt>
                                        </p:tgtEl>
                                        <p:attrNameLst>
                                          <p:attrName>fill.type</p:attrName>
                                        </p:attrNameLst>
                                      </p:cBhvr>
                                      <p:to>
                                        <p:strVal val="solid"/>
                                      </p:to>
                                    </p:set>
                                    <p:set>
                                      <p:cBhvr>
                                        <p:cTn id="13" dur="500" fill="hold"/>
                                        <p:tgtEl>
                                          <p:spTgt spid="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What else?</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normAutofit fontScale="77500" lnSpcReduction="20000"/>
          </a:bodyPr>
          <a:lstStyle/>
          <a:p>
            <a:r>
              <a:rPr lang="en-US" dirty="0"/>
              <a:t>DECA</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normAutofit fontScale="92500"/>
          </a:bodyPr>
          <a:lstStyle/>
          <a:p>
            <a:r>
              <a:rPr lang="en-US" dirty="0"/>
              <a:t>KILO</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normAutofit fontScale="85000" lnSpcReduction="10000"/>
          </a:bodyPr>
          <a:lstStyle/>
          <a:p>
            <a:r>
              <a:rPr lang="en-US" dirty="0"/>
              <a:t>TERA</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BIG</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10</a:t>
            </a:r>
            <a:r>
              <a:rPr lang="en-US" baseline="30000" dirty="0"/>
              <a:t>1</a:t>
            </a:r>
            <a:endParaRPr lang="en-US" dirty="0"/>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Bigger</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10</a:t>
            </a:r>
            <a:r>
              <a:rPr lang="en-US" baseline="30000" dirty="0"/>
              <a:t>3</a:t>
            </a:r>
            <a:endParaRPr lang="en-US" dirty="0"/>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462927"/>
          </a:xfrm>
        </p:spPr>
        <p:txBody>
          <a:bodyPr/>
          <a:lstStyle/>
          <a:p>
            <a:r>
              <a:rPr lang="en-US" dirty="0"/>
              <a:t>Biggest</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462927"/>
          </a:xfrm>
        </p:spPr>
        <p:txBody>
          <a:bodyPr/>
          <a:lstStyle/>
          <a:p>
            <a:r>
              <a:rPr lang="en-US" dirty="0"/>
              <a:t>10</a:t>
            </a:r>
            <a:r>
              <a:rPr lang="en-US" baseline="30000" dirty="0"/>
              <a:t>12</a:t>
            </a:r>
            <a:endParaRPr lang="en-US" dirty="0"/>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Sizes</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04854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1C41-3A8B-C8B3-08EA-40DBAFEC44B3}"/>
              </a:ext>
            </a:extLst>
          </p:cNvPr>
          <p:cNvSpPr>
            <a:spLocks noGrp="1"/>
          </p:cNvSpPr>
          <p:nvPr>
            <p:ph type="title"/>
          </p:nvPr>
        </p:nvSpPr>
        <p:spPr/>
        <p:txBody>
          <a:bodyPr/>
          <a:lstStyle/>
          <a:p>
            <a:r>
              <a:rPr lang="en-GB" dirty="0"/>
              <a:t>The Comparison</a:t>
            </a:r>
          </a:p>
        </p:txBody>
      </p:sp>
      <p:sp>
        <p:nvSpPr>
          <p:cNvPr id="11" name="Date Placeholder 10">
            <a:extLst>
              <a:ext uri="{FF2B5EF4-FFF2-40B4-BE49-F238E27FC236}">
                <a16:creationId xmlns:a16="http://schemas.microsoft.com/office/drawing/2014/main" id="{D90C9E42-4416-61D4-0F7A-4182CC0E0F46}"/>
              </a:ext>
            </a:extLst>
          </p:cNvPr>
          <p:cNvSpPr>
            <a:spLocks noGrp="1"/>
          </p:cNvSpPr>
          <p:nvPr>
            <p:ph type="dt" sz="half" idx="10"/>
          </p:nvPr>
        </p:nvSpPr>
        <p:spPr/>
        <p:txBody>
          <a:bodyPr/>
          <a:lstStyle/>
          <a:p>
            <a:r>
              <a:rPr lang="en-US" dirty="0"/>
              <a:t>2022</a:t>
            </a:r>
          </a:p>
        </p:txBody>
      </p:sp>
      <p:sp>
        <p:nvSpPr>
          <p:cNvPr id="12" name="Footer Placeholder 11">
            <a:extLst>
              <a:ext uri="{FF2B5EF4-FFF2-40B4-BE49-F238E27FC236}">
                <a16:creationId xmlns:a16="http://schemas.microsoft.com/office/drawing/2014/main" id="{CFB5643D-541E-9012-967A-05F55A1EE9AE}"/>
              </a:ext>
            </a:extLst>
          </p:cNvPr>
          <p:cNvSpPr>
            <a:spLocks noGrp="1"/>
          </p:cNvSpPr>
          <p:nvPr>
            <p:ph type="ftr" sz="quarter" idx="11"/>
          </p:nvPr>
        </p:nvSpPr>
        <p:spPr/>
        <p:txBody>
          <a:bodyPr/>
          <a:lstStyle/>
          <a:p>
            <a:pPr algn="l"/>
            <a:r>
              <a:rPr lang="en-US" dirty="0"/>
              <a:t>Sizes</a:t>
            </a:r>
          </a:p>
        </p:txBody>
      </p:sp>
      <p:sp>
        <p:nvSpPr>
          <p:cNvPr id="13" name="Slide Number Placeholder 12">
            <a:extLst>
              <a:ext uri="{FF2B5EF4-FFF2-40B4-BE49-F238E27FC236}">
                <a16:creationId xmlns:a16="http://schemas.microsoft.com/office/drawing/2014/main" id="{474E9CE8-9764-EE41-0815-D2BE3F1847C4}"/>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4098" name="Picture 2">
            <a:extLst>
              <a:ext uri="{FF2B5EF4-FFF2-40B4-BE49-F238E27FC236}">
                <a16:creationId xmlns:a16="http://schemas.microsoft.com/office/drawing/2014/main" id="{E7627DC6-1A40-4240-6652-921F97CB7E41}"/>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0279" y="-184547"/>
            <a:ext cx="11430000"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51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normAutofit/>
          </a:bodyPr>
          <a:lstStyle/>
          <a:p>
            <a:r>
              <a:rPr lang="en-US" dirty="0"/>
              <a:t>Question</a:t>
            </a:r>
            <a:br>
              <a:rPr lang="en-US" dirty="0"/>
            </a:br>
            <a:r>
              <a:rPr lang="en-US" sz="2000" dirty="0">
                <a:latin typeface="+mn-lt"/>
              </a:rPr>
              <a:t>What is the size of the KILO?</a:t>
            </a:r>
            <a:endParaRPr lang="en-US" dirty="0">
              <a:latin typeface="+mn-l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10</a:t>
            </a:r>
            <a:r>
              <a:rPr lang="en-US" baseline="30000" dirty="0"/>
              <a:t>-3</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WRONG</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10</a:t>
            </a:r>
            <a:r>
              <a:rPr lang="en-US" baseline="30000" dirty="0"/>
              <a:t>-6</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WRONG</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10</a:t>
            </a:r>
            <a:r>
              <a:rPr lang="en-US" baseline="30000" dirty="0"/>
              <a:t>-9</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WRONG</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10</a:t>
            </a:r>
            <a:r>
              <a:rPr lang="en-US" baseline="30000" dirty="0"/>
              <a:t>-12</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CORRECT</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2022</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Sizes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91642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1900"/>
                            </p:stCondLst>
                            <p:childTnLst>
                              <p:par>
                                <p:cTn id="18" presetID="3" presetClass="emph" presetSubtype="2" fill="hold" grpId="1" nodeType="afterEffect">
                                  <p:stCondLst>
                                    <p:cond delay="0"/>
                                  </p:stCondLst>
                                  <p:childTnLst>
                                    <p:animClr clrSpc="rgb" dir="cw">
                                      <p:cBhvr override="childStyle">
                                        <p:cTn id="19" dur="500" fill="hold"/>
                                        <p:tgtEl>
                                          <p:spTgt spid="4">
                                            <p:txEl>
                                              <p:pRg st="0" end="0"/>
                                            </p:txEl>
                                          </p:spTgt>
                                        </p:tgtEl>
                                        <p:attrNameLst>
                                          <p:attrName>style.color</p:attrName>
                                        </p:attrNameLst>
                                      </p:cBhvr>
                                      <p:to>
                                        <a:srgbClr val="FF0000"/>
                                      </p:to>
                                    </p:animClr>
                                  </p:childTnLst>
                                </p:cTn>
                              </p:par>
                              <p:par>
                                <p:cTn id="20" presetID="3" presetClass="emph" presetSubtype="2" fill="hold" grpId="1" nodeType="withEffect">
                                  <p:stCondLst>
                                    <p:cond delay="0"/>
                                  </p:stCondLst>
                                  <p:childTnLst>
                                    <p:animClr clrSpc="rgb" dir="cw">
                                      <p:cBhvr override="childStyle">
                                        <p:cTn id="21" dur="500" fill="hold"/>
                                        <p:tgtEl>
                                          <p:spTgt spid="6">
                                            <p:txEl>
                                              <p:pRg st="0" end="0"/>
                                            </p:txEl>
                                          </p:spTgt>
                                        </p:tgtEl>
                                        <p:attrNameLst>
                                          <p:attrName>style.color</p:attrName>
                                        </p:attrNameLst>
                                      </p:cBhvr>
                                      <p:to>
                                        <a:srgbClr val="FF0000"/>
                                      </p:to>
                                    </p:animClr>
                                  </p:childTnLst>
                                </p:cTn>
                              </p:par>
                              <p:par>
                                <p:cTn id="22" presetID="3" presetClass="emph" presetSubtype="2" fill="hold" grpId="1" nodeType="withEffect">
                                  <p:stCondLst>
                                    <p:cond delay="0"/>
                                  </p:stCondLst>
                                  <p:childTnLst>
                                    <p:animClr clrSpc="rgb" dir="cw">
                                      <p:cBhvr override="childStyle">
                                        <p:cTn id="23" dur="500" fill="hold"/>
                                        <p:tgtEl>
                                          <p:spTgt spid="8">
                                            <p:txEl>
                                              <p:pRg st="0" end="0"/>
                                            </p:txEl>
                                          </p:spTgt>
                                        </p:tgtEl>
                                        <p:attrNameLst>
                                          <p:attrName>style.color</p:attrName>
                                        </p:attrNameLst>
                                      </p:cBhvr>
                                      <p:to>
                                        <a:srgbClr val="FF0000"/>
                                      </p:to>
                                    </p:animClr>
                                  </p:childTnLst>
                                </p:cTn>
                              </p:par>
                              <p:par>
                                <p:cTn id="24" presetID="19" presetClass="emph" presetSubtype="0" fill="hold" nodeType="withEffect">
                                  <p:stCondLst>
                                    <p:cond delay="0"/>
                                  </p:stCondLst>
                                  <p:childTnLst>
                                    <p:animClr clrSpc="rgb" dir="cw">
                                      <p:cBhvr override="childStyle">
                                        <p:cTn id="25" dur="500" fill="hold"/>
                                        <p:tgtEl>
                                          <p:spTgt spid="10">
                                            <p:txEl>
                                              <p:pRg st="0" end="0"/>
                                            </p:txEl>
                                          </p:spTgt>
                                        </p:tgtEl>
                                        <p:attrNameLst>
                                          <p:attrName>style.color</p:attrName>
                                        </p:attrNameLst>
                                      </p:cBhvr>
                                      <p:to>
                                        <a:srgbClr val="00B050"/>
                                      </p:to>
                                    </p:animClr>
                                    <p:animClr clrSpc="rgb" dir="cw">
                                      <p:cBhvr>
                                        <p:cTn id="26" dur="500" fill="hold"/>
                                        <p:tgtEl>
                                          <p:spTgt spid="10">
                                            <p:txEl>
                                              <p:pRg st="0" end="0"/>
                                            </p:txEl>
                                          </p:spTgt>
                                        </p:tgtEl>
                                        <p:attrNameLst>
                                          <p:attrName>fillcolor</p:attrName>
                                        </p:attrNameLst>
                                      </p:cBhvr>
                                      <p:to>
                                        <a:srgbClr val="00B050"/>
                                      </p:to>
                                    </p:animClr>
                                    <p:set>
                                      <p:cBhvr>
                                        <p:cTn id="27" dur="500" fill="hold"/>
                                        <p:tgtEl>
                                          <p:spTgt spid="10">
                                            <p:txEl>
                                              <p:pRg st="0" end="0"/>
                                            </p:txEl>
                                          </p:spTgt>
                                        </p:tgtEl>
                                        <p:attrNameLst>
                                          <p:attrName>fill.type</p:attrName>
                                        </p:attrNameLst>
                                      </p:cBhvr>
                                      <p:to>
                                        <p:strVal val="solid"/>
                                      </p:to>
                                    </p:set>
                                    <p:set>
                                      <p:cBhvr>
                                        <p:cTn id="28"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Galaxy’s Size</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What is this?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This is a galaxy?</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Why this?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This is </a:t>
            </a:r>
            <a:r>
              <a:rPr lang="en-ZA" i="1" noProof="1"/>
              <a:t>OUR</a:t>
            </a:r>
            <a:r>
              <a:rPr lang="en-ZA" noProof="1"/>
              <a:t> galaxy.</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What Size?</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It is 1 terameter (or 10</a:t>
            </a:r>
            <a:r>
              <a:rPr lang="en-ZA" baseline="30000" noProof="1"/>
              <a:t>12</a:t>
            </a:r>
            <a:r>
              <a:rPr lang="en-ZA" noProof="1"/>
              <a:t> meters long).</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Sizes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14</a:t>
            </a:fld>
            <a:endParaRPr lang="en-ZA" dirty="0"/>
          </a:p>
        </p:txBody>
      </p:sp>
      <p:pic>
        <p:nvPicPr>
          <p:cNvPr id="6146" name="Picture 2" descr="Galaxy PNG | PNG Mart">
            <a:extLst>
              <a:ext uri="{FF2B5EF4-FFF2-40B4-BE49-F238E27FC236}">
                <a16:creationId xmlns:a16="http://schemas.microsoft.com/office/drawing/2014/main" id="{C639C482-EF3B-A39A-3F8B-A1A6AD132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784655"/>
            <a:ext cx="4412324" cy="328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95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146"/>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080-922D-E608-CDA0-5B0B8BE24385}"/>
              </a:ext>
            </a:extLst>
          </p:cNvPr>
          <p:cNvSpPr>
            <a:spLocks noGrp="1"/>
          </p:cNvSpPr>
          <p:nvPr>
            <p:ph type="title"/>
          </p:nvPr>
        </p:nvSpPr>
        <p:spPr/>
        <p:txBody>
          <a:bodyPr/>
          <a:lstStyle/>
          <a:p>
            <a:r>
              <a:rPr lang="en-GB" dirty="0"/>
              <a:t>Rules of measurement</a:t>
            </a:r>
          </a:p>
        </p:txBody>
      </p:sp>
      <p:sp>
        <p:nvSpPr>
          <p:cNvPr id="3" name="Text Placeholder 2">
            <a:extLst>
              <a:ext uri="{FF2B5EF4-FFF2-40B4-BE49-F238E27FC236}">
                <a16:creationId xmlns:a16="http://schemas.microsoft.com/office/drawing/2014/main" id="{CEF4F0EC-DA37-9950-7B70-4F8AE6D2FB04}"/>
              </a:ext>
            </a:extLst>
          </p:cNvPr>
          <p:cNvSpPr>
            <a:spLocks noGrp="1"/>
          </p:cNvSpPr>
          <p:nvPr>
            <p:ph type="body" sz="quarter" idx="13"/>
          </p:nvPr>
        </p:nvSpPr>
        <p:spPr/>
        <p:txBody>
          <a:bodyPr>
            <a:normAutofit lnSpcReduction="10000"/>
          </a:bodyPr>
          <a:lstStyle/>
          <a:p>
            <a:r>
              <a:rPr lang="en-GB" dirty="0"/>
              <a:t>Ruler</a:t>
            </a:r>
          </a:p>
        </p:txBody>
      </p:sp>
      <p:sp>
        <p:nvSpPr>
          <p:cNvPr id="4" name="Text Placeholder 3">
            <a:extLst>
              <a:ext uri="{FF2B5EF4-FFF2-40B4-BE49-F238E27FC236}">
                <a16:creationId xmlns:a16="http://schemas.microsoft.com/office/drawing/2014/main" id="{71077BAD-8EC9-3E1A-CEA8-8B82A42A4776}"/>
              </a:ext>
            </a:extLst>
          </p:cNvPr>
          <p:cNvSpPr>
            <a:spLocks noGrp="1"/>
          </p:cNvSpPr>
          <p:nvPr>
            <p:ph type="body" sz="quarter" idx="15"/>
          </p:nvPr>
        </p:nvSpPr>
        <p:spPr/>
        <p:txBody>
          <a:bodyPr/>
          <a:lstStyle/>
          <a:p>
            <a:r>
              <a:rPr lang="en-GB" dirty="0"/>
              <a:t>A ruler is used to measure ‘average’ sized items. Examples: Your pencil, eraser sharpener.</a:t>
            </a:r>
          </a:p>
        </p:txBody>
      </p:sp>
      <p:sp>
        <p:nvSpPr>
          <p:cNvPr id="5" name="Text Placeholder 4">
            <a:extLst>
              <a:ext uri="{FF2B5EF4-FFF2-40B4-BE49-F238E27FC236}">
                <a16:creationId xmlns:a16="http://schemas.microsoft.com/office/drawing/2014/main" id="{380FDD4F-26A0-3D5F-F8C2-DF11FC1FE861}"/>
              </a:ext>
            </a:extLst>
          </p:cNvPr>
          <p:cNvSpPr>
            <a:spLocks noGrp="1"/>
          </p:cNvSpPr>
          <p:nvPr>
            <p:ph type="body" sz="quarter" idx="23"/>
          </p:nvPr>
        </p:nvSpPr>
        <p:spPr/>
        <p:txBody>
          <a:bodyPr>
            <a:normAutofit lnSpcReduction="10000"/>
          </a:bodyPr>
          <a:lstStyle/>
          <a:p>
            <a:r>
              <a:rPr lang="en-GB" dirty="0"/>
              <a:t>Vernier Callipers</a:t>
            </a:r>
          </a:p>
        </p:txBody>
      </p:sp>
      <p:sp>
        <p:nvSpPr>
          <p:cNvPr id="6" name="Text Placeholder 5">
            <a:extLst>
              <a:ext uri="{FF2B5EF4-FFF2-40B4-BE49-F238E27FC236}">
                <a16:creationId xmlns:a16="http://schemas.microsoft.com/office/drawing/2014/main" id="{3118C8EE-C50C-D2F1-6EDF-AEECE51E1E5C}"/>
              </a:ext>
            </a:extLst>
          </p:cNvPr>
          <p:cNvSpPr>
            <a:spLocks noGrp="1"/>
          </p:cNvSpPr>
          <p:nvPr>
            <p:ph type="body" sz="quarter" idx="24"/>
          </p:nvPr>
        </p:nvSpPr>
        <p:spPr/>
        <p:txBody>
          <a:bodyPr/>
          <a:lstStyle/>
          <a:p>
            <a:r>
              <a:rPr lang="en-GB" dirty="0"/>
              <a:t>This is used to measure small objects and their inner/outer diameter with precision. Examples: Toothpaste cover.</a:t>
            </a:r>
          </a:p>
        </p:txBody>
      </p:sp>
      <p:sp>
        <p:nvSpPr>
          <p:cNvPr id="7" name="Text Placeholder 6">
            <a:extLst>
              <a:ext uri="{FF2B5EF4-FFF2-40B4-BE49-F238E27FC236}">
                <a16:creationId xmlns:a16="http://schemas.microsoft.com/office/drawing/2014/main" id="{6FF16BAE-D7BE-EB59-A488-0067363B49D0}"/>
              </a:ext>
            </a:extLst>
          </p:cNvPr>
          <p:cNvSpPr>
            <a:spLocks noGrp="1"/>
          </p:cNvSpPr>
          <p:nvPr>
            <p:ph type="body" sz="quarter" idx="25"/>
          </p:nvPr>
        </p:nvSpPr>
        <p:spPr/>
        <p:txBody>
          <a:bodyPr>
            <a:normAutofit lnSpcReduction="10000"/>
          </a:bodyPr>
          <a:lstStyle/>
          <a:p>
            <a:r>
              <a:rPr lang="en-GB" dirty="0"/>
              <a:t>Micrometre Screw Gauge</a:t>
            </a:r>
          </a:p>
        </p:txBody>
      </p:sp>
      <p:sp>
        <p:nvSpPr>
          <p:cNvPr id="8" name="Text Placeholder 7">
            <a:extLst>
              <a:ext uri="{FF2B5EF4-FFF2-40B4-BE49-F238E27FC236}">
                <a16:creationId xmlns:a16="http://schemas.microsoft.com/office/drawing/2014/main" id="{2FE4F5FF-2D96-F99E-772F-FF5DA1F42071}"/>
              </a:ext>
            </a:extLst>
          </p:cNvPr>
          <p:cNvSpPr>
            <a:spLocks noGrp="1"/>
          </p:cNvSpPr>
          <p:nvPr>
            <p:ph type="body" sz="quarter" idx="26"/>
          </p:nvPr>
        </p:nvSpPr>
        <p:spPr/>
        <p:txBody>
          <a:bodyPr/>
          <a:lstStyle/>
          <a:p>
            <a:r>
              <a:rPr lang="en-GB" dirty="0"/>
              <a:t>This is used to measure even smaller objects with even higher precision. Examples: Tiny Marble Balls</a:t>
            </a:r>
          </a:p>
        </p:txBody>
      </p:sp>
      <p:sp>
        <p:nvSpPr>
          <p:cNvPr id="9" name="Date Placeholder 8">
            <a:extLst>
              <a:ext uri="{FF2B5EF4-FFF2-40B4-BE49-F238E27FC236}">
                <a16:creationId xmlns:a16="http://schemas.microsoft.com/office/drawing/2014/main" id="{9F820AF2-2CB1-610D-2FB0-C0E439CFA802}"/>
              </a:ext>
            </a:extLst>
          </p:cNvPr>
          <p:cNvSpPr>
            <a:spLocks noGrp="1"/>
          </p:cNvSpPr>
          <p:nvPr>
            <p:ph type="dt" sz="half" idx="10"/>
          </p:nvPr>
        </p:nvSpPr>
        <p:spPr/>
        <p:txBody>
          <a:bodyPr/>
          <a:lstStyle/>
          <a:p>
            <a:r>
              <a:rPr lang="en-US" dirty="0"/>
              <a:t>2022</a:t>
            </a:r>
          </a:p>
        </p:txBody>
      </p:sp>
      <p:sp>
        <p:nvSpPr>
          <p:cNvPr id="10" name="Footer Placeholder 9">
            <a:extLst>
              <a:ext uri="{FF2B5EF4-FFF2-40B4-BE49-F238E27FC236}">
                <a16:creationId xmlns:a16="http://schemas.microsoft.com/office/drawing/2014/main" id="{5EF2C397-9E32-2D90-7593-8CAB553BE344}"/>
              </a:ext>
            </a:extLst>
          </p:cNvPr>
          <p:cNvSpPr>
            <a:spLocks noGrp="1"/>
          </p:cNvSpPr>
          <p:nvPr>
            <p:ph type="ftr" sz="quarter" idx="11"/>
          </p:nvPr>
        </p:nvSpPr>
        <p:spPr/>
        <p:txBody>
          <a:bodyPr/>
          <a:lstStyle/>
          <a:p>
            <a:r>
              <a:rPr lang="en-US" dirty="0"/>
              <a:t>Sizes</a:t>
            </a:r>
          </a:p>
        </p:txBody>
      </p:sp>
      <p:sp>
        <p:nvSpPr>
          <p:cNvPr id="11" name="Slide Number Placeholder 10">
            <a:extLst>
              <a:ext uri="{FF2B5EF4-FFF2-40B4-BE49-F238E27FC236}">
                <a16:creationId xmlns:a16="http://schemas.microsoft.com/office/drawing/2014/main" id="{2B08BDB9-608D-3A45-6CBD-B7562684B96F}"/>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7170" name="Picture 2" descr="Ruler Metric Measure - Free vector graphic on Pixabay">
            <a:extLst>
              <a:ext uri="{FF2B5EF4-FFF2-40B4-BE49-F238E27FC236}">
                <a16:creationId xmlns:a16="http://schemas.microsoft.com/office/drawing/2014/main" id="{5ACCCC00-B8C7-FCB6-DF46-097A4125E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42" y="1680536"/>
            <a:ext cx="3876675" cy="19383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6096B0A-BCC8-8A68-A96F-A0F7036449E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883" y="3221611"/>
            <a:ext cx="3632851" cy="12350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crew Gauge - IIT JEE Study Material For Mains and Advanced">
            <a:extLst>
              <a:ext uri="{FF2B5EF4-FFF2-40B4-BE49-F238E27FC236}">
                <a16:creationId xmlns:a16="http://schemas.microsoft.com/office/drawing/2014/main" id="{AA25035A-1E42-A7CE-0789-3F03C366AD6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416" y="4463368"/>
            <a:ext cx="3230767" cy="199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82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dirty="0"/>
              <a:t>So in summary sizes do matter, especially in physics where we are constantly measuring things be it vector or scalar. These measurements can be made using any units but certain unit fit the vibe better than the others.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Sizes</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Muhammad Arsalan</a:t>
            </a:r>
          </a:p>
          <a:p>
            <a:r>
              <a:rPr lang="en-US" dirty="0"/>
              <a:t>https://jis-grade12.web.app/</a:t>
            </a:r>
          </a:p>
          <a:p>
            <a:r>
              <a:rPr lang="en-US" dirty="0"/>
              <a:t>JIS | Al-</a:t>
            </a:r>
            <a:r>
              <a:rPr lang="en-US" dirty="0" err="1"/>
              <a:t>hussan</a:t>
            </a:r>
            <a:endParaRPr lang="en-US" dirty="0"/>
          </a:p>
          <a:p>
            <a:r>
              <a:rPr lang="en-US" dirty="0"/>
              <a:t>Size matters</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2022</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Sizes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Sizes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Sizes is a point no one mentions these days. They are very important and they do matter in our day-to-day lives.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Sizes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Picometer</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MICROMETER</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METER</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Kilometer</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The “shortest” unit to measure distance.</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t>Short way to measure distance.</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b="1" i="1" dirty="0"/>
              <a:t>The standard</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The biggest size available.</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2022</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Sizes</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1C41-3A8B-C8B3-08EA-40DBAFEC44B3}"/>
              </a:ext>
            </a:extLst>
          </p:cNvPr>
          <p:cNvSpPr>
            <a:spLocks noGrp="1"/>
          </p:cNvSpPr>
          <p:nvPr>
            <p:ph type="title"/>
          </p:nvPr>
        </p:nvSpPr>
        <p:spPr/>
        <p:txBody>
          <a:bodyPr/>
          <a:lstStyle/>
          <a:p>
            <a:r>
              <a:rPr lang="en-GB" dirty="0"/>
              <a:t>The Comparison</a:t>
            </a:r>
          </a:p>
        </p:txBody>
      </p:sp>
      <p:sp>
        <p:nvSpPr>
          <p:cNvPr id="11" name="Date Placeholder 10">
            <a:extLst>
              <a:ext uri="{FF2B5EF4-FFF2-40B4-BE49-F238E27FC236}">
                <a16:creationId xmlns:a16="http://schemas.microsoft.com/office/drawing/2014/main" id="{D90C9E42-4416-61D4-0F7A-4182CC0E0F46}"/>
              </a:ext>
            </a:extLst>
          </p:cNvPr>
          <p:cNvSpPr>
            <a:spLocks noGrp="1"/>
          </p:cNvSpPr>
          <p:nvPr>
            <p:ph type="dt" sz="half" idx="10"/>
          </p:nvPr>
        </p:nvSpPr>
        <p:spPr/>
        <p:txBody>
          <a:bodyPr/>
          <a:lstStyle/>
          <a:p>
            <a:r>
              <a:rPr lang="en-US" dirty="0"/>
              <a:t>2022</a:t>
            </a:r>
          </a:p>
        </p:txBody>
      </p:sp>
      <p:sp>
        <p:nvSpPr>
          <p:cNvPr id="12" name="Footer Placeholder 11">
            <a:extLst>
              <a:ext uri="{FF2B5EF4-FFF2-40B4-BE49-F238E27FC236}">
                <a16:creationId xmlns:a16="http://schemas.microsoft.com/office/drawing/2014/main" id="{CFB5643D-541E-9012-967A-05F55A1EE9AE}"/>
              </a:ext>
            </a:extLst>
          </p:cNvPr>
          <p:cNvSpPr>
            <a:spLocks noGrp="1"/>
          </p:cNvSpPr>
          <p:nvPr>
            <p:ph type="ftr" sz="quarter" idx="11"/>
          </p:nvPr>
        </p:nvSpPr>
        <p:spPr/>
        <p:txBody>
          <a:bodyPr/>
          <a:lstStyle/>
          <a:p>
            <a:pPr algn="l"/>
            <a:r>
              <a:rPr lang="en-US" dirty="0"/>
              <a:t>Sizes</a:t>
            </a:r>
          </a:p>
        </p:txBody>
      </p:sp>
      <p:sp>
        <p:nvSpPr>
          <p:cNvPr id="13" name="Slide Number Placeholder 12">
            <a:extLst>
              <a:ext uri="{FF2B5EF4-FFF2-40B4-BE49-F238E27FC236}">
                <a16:creationId xmlns:a16="http://schemas.microsoft.com/office/drawing/2014/main" id="{474E9CE8-9764-EE41-0815-D2BE3F1847C4}"/>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4" name="Picture 2">
            <a:extLst>
              <a:ext uri="{FF2B5EF4-FFF2-40B4-BE49-F238E27FC236}">
                <a16:creationId xmlns:a16="http://schemas.microsoft.com/office/drawing/2014/main" id="{BCF43F76-4119-0C01-21C4-8D3ABDBB27C5}"/>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381000" y="-53975"/>
            <a:ext cx="11430000"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27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PICOMETER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The Unit</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It is the smallest unit used by A-Level Students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Its Use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It is use to measure ‘small’ objects and their sizes.</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Examples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Atomic Diameter</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Application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Particle physics, Quantum physics, Chemistry and Acoustics.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2022</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Sizes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normAutofit/>
          </a:bodyPr>
          <a:lstStyle/>
          <a:p>
            <a:r>
              <a:rPr lang="en-US" dirty="0"/>
              <a:t>Question</a:t>
            </a:r>
            <a:br>
              <a:rPr lang="en-US" dirty="0"/>
            </a:br>
            <a:r>
              <a:rPr lang="en-US" sz="2000" dirty="0">
                <a:latin typeface="+mn-lt"/>
              </a:rPr>
              <a:t>What is the size of the Pico?</a:t>
            </a:r>
            <a:endParaRPr lang="en-US" dirty="0">
              <a:latin typeface="+mn-l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10</a:t>
            </a:r>
            <a:r>
              <a:rPr lang="en-US" baseline="30000" dirty="0"/>
              <a:t>3</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WRONG</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10</a:t>
            </a:r>
            <a:r>
              <a:rPr lang="en-US" baseline="30000" dirty="0"/>
              <a:t>12</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CORRECT</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10</a:t>
            </a:r>
            <a:r>
              <a:rPr lang="en-US" baseline="30000" dirty="0"/>
              <a:t>9</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WRONG</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10</a:t>
            </a:r>
            <a:r>
              <a:rPr lang="en-US" baseline="30000" dirty="0"/>
              <a:t>-10</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WRONG</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2022</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Sizes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844941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1900"/>
                            </p:stCondLst>
                            <p:childTnLst>
                              <p:par>
                                <p:cTn id="18" presetID="3" presetClass="emph" presetSubtype="2" fill="hold" grpId="1" nodeType="afterEffect">
                                  <p:stCondLst>
                                    <p:cond delay="0"/>
                                  </p:stCondLst>
                                  <p:childTnLst>
                                    <p:animClr clrSpc="rgb" dir="cw">
                                      <p:cBhvr override="childStyle">
                                        <p:cTn id="19" dur="500" fill="hold"/>
                                        <p:tgtEl>
                                          <p:spTgt spid="4">
                                            <p:txEl>
                                              <p:pRg st="0" end="0"/>
                                            </p:txEl>
                                          </p:spTgt>
                                        </p:tgtEl>
                                        <p:attrNameLst>
                                          <p:attrName>style.color</p:attrName>
                                        </p:attrNameLst>
                                      </p:cBhvr>
                                      <p:to>
                                        <a:srgbClr val="FF0000"/>
                                      </p:to>
                                    </p:animClr>
                                  </p:childTnLst>
                                </p:cTn>
                              </p:par>
                              <p:par>
                                <p:cTn id="20" presetID="3" presetClass="emph" presetSubtype="2" fill="hold" grpId="1" nodeType="withEffect">
                                  <p:stCondLst>
                                    <p:cond delay="0"/>
                                  </p:stCondLst>
                                  <p:childTnLst>
                                    <p:animClr clrSpc="rgb" dir="cw">
                                      <p:cBhvr override="childStyle">
                                        <p:cTn id="21" dur="500" fill="hold"/>
                                        <p:tgtEl>
                                          <p:spTgt spid="6">
                                            <p:txEl>
                                              <p:pRg st="0" end="0"/>
                                            </p:txEl>
                                          </p:spTgt>
                                        </p:tgtEl>
                                        <p:attrNameLst>
                                          <p:attrName>style.color</p:attrName>
                                        </p:attrNameLst>
                                      </p:cBhvr>
                                      <p:to>
                                        <a:srgbClr val="00B050"/>
                                      </p:to>
                                    </p:animClr>
                                  </p:childTnLst>
                                </p:cTn>
                              </p:par>
                              <p:par>
                                <p:cTn id="22" presetID="3" presetClass="emph" presetSubtype="2" fill="hold" grpId="1" nodeType="withEffect">
                                  <p:stCondLst>
                                    <p:cond delay="0"/>
                                  </p:stCondLst>
                                  <p:childTnLst>
                                    <p:animClr clrSpc="rgb" dir="cw">
                                      <p:cBhvr override="childStyle">
                                        <p:cTn id="23" dur="500" fill="hold"/>
                                        <p:tgtEl>
                                          <p:spTgt spid="8">
                                            <p:txEl>
                                              <p:pRg st="0" end="0"/>
                                            </p:txEl>
                                          </p:spTgt>
                                        </p:tgtEl>
                                        <p:attrNameLst>
                                          <p:attrName>style.color</p:attrName>
                                        </p:attrNameLst>
                                      </p:cBhvr>
                                      <p:to>
                                        <a:srgbClr val="FF0000"/>
                                      </p:to>
                                    </p:animClr>
                                  </p:childTnLst>
                                </p:cTn>
                              </p:par>
                              <p:par>
                                <p:cTn id="24" presetID="19" presetClass="emph" presetSubtype="0" fill="hold" nodeType="withEffect">
                                  <p:stCondLst>
                                    <p:cond delay="0"/>
                                  </p:stCondLst>
                                  <p:childTnLst>
                                    <p:animClr clrSpc="rgb" dir="cw">
                                      <p:cBhvr override="childStyle">
                                        <p:cTn id="25" dur="500" fill="hold"/>
                                        <p:tgtEl>
                                          <p:spTgt spid="10">
                                            <p:txEl>
                                              <p:pRg st="0" end="0"/>
                                            </p:txEl>
                                          </p:spTgt>
                                        </p:tgtEl>
                                        <p:attrNameLst>
                                          <p:attrName>style.color</p:attrName>
                                        </p:attrNameLst>
                                      </p:cBhvr>
                                      <p:to>
                                        <a:srgbClr val="FF0000"/>
                                      </p:to>
                                    </p:animClr>
                                    <p:animClr clrSpc="rgb" dir="cw">
                                      <p:cBhvr>
                                        <p:cTn id="26" dur="500" fill="hold"/>
                                        <p:tgtEl>
                                          <p:spTgt spid="10">
                                            <p:txEl>
                                              <p:pRg st="0" end="0"/>
                                            </p:txEl>
                                          </p:spTgt>
                                        </p:tgtEl>
                                        <p:attrNameLst>
                                          <p:attrName>fillcolor</p:attrName>
                                        </p:attrNameLst>
                                      </p:cBhvr>
                                      <p:to>
                                        <a:srgbClr val="FF0000"/>
                                      </p:to>
                                    </p:animClr>
                                    <p:set>
                                      <p:cBhvr>
                                        <p:cTn id="27" dur="500" fill="hold"/>
                                        <p:tgtEl>
                                          <p:spTgt spid="10">
                                            <p:txEl>
                                              <p:pRg st="0" end="0"/>
                                            </p:txEl>
                                          </p:spTgt>
                                        </p:tgtEl>
                                        <p:attrNameLst>
                                          <p:attrName>fill.type</p:attrName>
                                        </p:attrNameLst>
                                      </p:cBhvr>
                                      <p:to>
                                        <p:strVal val="solid"/>
                                      </p:to>
                                    </p:set>
                                    <p:set>
                                      <p:cBhvr>
                                        <p:cTn id="28"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PICOMETER IN USE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dirty="0"/>
              <a:t>Atoms…</a:t>
            </a:r>
            <a:endParaRPr lang="en-ZA"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Sizes</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ATOMS</a:t>
            </a:r>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Atom’s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What is this?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This is a helium atom with two electron, neutrons, and protons.</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Why this?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This is what a simple atoms is like.</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What Size?</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It is 62 picometers in diameters. (Which is 6.2 x 10</a:t>
            </a:r>
            <a:r>
              <a:rPr lang="en-ZA" baseline="30000" noProof="1"/>
              <a:t>-13</a:t>
            </a:r>
            <a:r>
              <a:rPr lang="en-ZA" noProof="1"/>
              <a:t> m)</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Sizes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pic>
        <p:nvPicPr>
          <p:cNvPr id="3074" name="Picture 2">
            <a:extLst>
              <a:ext uri="{FF2B5EF4-FFF2-40B4-BE49-F238E27FC236}">
                <a16:creationId xmlns:a16="http://schemas.microsoft.com/office/drawing/2014/main" id="{113F15A8-7A09-B3A9-E507-96C502B3E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1" y="1932416"/>
            <a:ext cx="3637544" cy="32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07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56</TotalTime>
  <Words>430</Words>
  <Application>Microsoft Office PowerPoint</Application>
  <PresentationFormat>Widescreen</PresentationFormat>
  <Paragraphs>134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Tenorite</vt:lpstr>
      <vt:lpstr>Monoline</vt:lpstr>
      <vt:lpstr>Sizes</vt:lpstr>
      <vt:lpstr>Sizes</vt:lpstr>
      <vt:lpstr>PROBLEM</vt:lpstr>
      <vt:lpstr>The Comparison</vt:lpstr>
      <vt:lpstr>PICOMETER</vt:lpstr>
      <vt:lpstr>Question What is the size of the Pico?</vt:lpstr>
      <vt:lpstr>PICOMETER IN USE</vt:lpstr>
      <vt:lpstr>ATOMS</vt:lpstr>
      <vt:lpstr>Atom’s MODEL</vt:lpstr>
      <vt:lpstr>CALCULATE AREA</vt:lpstr>
      <vt:lpstr>What else?</vt:lpstr>
      <vt:lpstr>The Comparison</vt:lpstr>
      <vt:lpstr>Question What is the size of the KILO?</vt:lpstr>
      <vt:lpstr>Galaxy’s Size</vt:lpstr>
      <vt:lpstr>Rules of measurement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Sizes</dc:title>
  <dc:creator>Muhammad Arsalan</dc:creator>
  <cp:lastModifiedBy>Muhammad Arsalan</cp:lastModifiedBy>
  <cp:revision>13</cp:revision>
  <dcterms:created xsi:type="dcterms:W3CDTF">2022-09-29T16:53:59Z</dcterms:created>
  <dcterms:modified xsi:type="dcterms:W3CDTF">2022-09-29T17:50:55Z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